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8" r:id="rId1"/>
  </p:sldMasterIdLst>
  <p:notesMasterIdLst>
    <p:notesMasterId r:id="rId63"/>
  </p:notesMasterIdLst>
  <p:handoutMasterIdLst>
    <p:handoutMasterId r:id="rId64"/>
  </p:handoutMasterIdLst>
  <p:sldIdLst>
    <p:sldId id="319" r:id="rId2"/>
    <p:sldId id="257" r:id="rId3"/>
    <p:sldId id="476" r:id="rId4"/>
    <p:sldId id="1019" r:id="rId5"/>
    <p:sldId id="1020" r:id="rId6"/>
    <p:sldId id="1091" r:id="rId7"/>
    <p:sldId id="1092" r:id="rId8"/>
    <p:sldId id="1093" r:id="rId9"/>
    <p:sldId id="1094" r:id="rId10"/>
    <p:sldId id="1034" r:id="rId11"/>
    <p:sldId id="1036" r:id="rId12"/>
    <p:sldId id="1040" r:id="rId13"/>
    <p:sldId id="1044" r:id="rId14"/>
    <p:sldId id="1046" r:id="rId15"/>
    <p:sldId id="1096" r:id="rId16"/>
    <p:sldId id="1048" r:id="rId17"/>
    <p:sldId id="1097" r:id="rId18"/>
    <p:sldId id="1098" r:id="rId19"/>
    <p:sldId id="1113" r:id="rId20"/>
    <p:sldId id="1050" r:id="rId21"/>
    <p:sldId id="1099" r:id="rId22"/>
    <p:sldId id="1054" r:id="rId23"/>
    <p:sldId id="1100" r:id="rId24"/>
    <p:sldId id="1055" r:id="rId25"/>
    <p:sldId id="1057" r:id="rId26"/>
    <p:sldId id="1101" r:id="rId27"/>
    <p:sldId id="1021" r:id="rId28"/>
    <p:sldId id="1058" r:id="rId29"/>
    <p:sldId id="1102" r:id="rId30"/>
    <p:sldId id="1103" r:id="rId31"/>
    <p:sldId id="718" r:id="rId32"/>
    <p:sldId id="1059" r:id="rId33"/>
    <p:sldId id="964" r:id="rId34"/>
    <p:sldId id="1061" r:id="rId35"/>
    <p:sldId id="913" r:id="rId36"/>
    <p:sldId id="1065" r:id="rId37"/>
    <p:sldId id="993" r:id="rId38"/>
    <p:sldId id="1104" r:id="rId39"/>
    <p:sldId id="1070" r:id="rId40"/>
    <p:sldId id="994" r:id="rId41"/>
    <p:sldId id="1022" r:id="rId42"/>
    <p:sldId id="1072" r:id="rId43"/>
    <p:sldId id="1105" r:id="rId44"/>
    <p:sldId id="1106" r:id="rId45"/>
    <p:sldId id="1107" r:id="rId46"/>
    <p:sldId id="1073" r:id="rId47"/>
    <p:sldId id="1109" r:id="rId48"/>
    <p:sldId id="1110" r:id="rId49"/>
    <p:sldId id="1111" r:id="rId50"/>
    <p:sldId id="815" r:id="rId51"/>
    <p:sldId id="1116" r:id="rId52"/>
    <p:sldId id="1117" r:id="rId53"/>
    <p:sldId id="1115" r:id="rId54"/>
    <p:sldId id="1075" r:id="rId55"/>
    <p:sldId id="1076" r:id="rId56"/>
    <p:sldId id="969" r:id="rId57"/>
    <p:sldId id="1023" r:id="rId58"/>
    <p:sldId id="1082" r:id="rId59"/>
    <p:sldId id="580" r:id="rId60"/>
    <p:sldId id="774" r:id="rId61"/>
    <p:sldId id="1112" r:id="rId62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1" autoAdjust="0"/>
    <p:restoredTop sz="94509" autoAdjust="0"/>
  </p:normalViewPr>
  <p:slideViewPr>
    <p:cSldViewPr showGuides="1">
      <p:cViewPr varScale="1">
        <p:scale>
          <a:sx n="62" d="100"/>
          <a:sy n="62" d="100"/>
        </p:scale>
        <p:origin x="-468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-1422" y="-108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AB8D417-DC6E-4153-AE73-F752D7A6AA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78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3AF927-D5D9-4BF7-B132-ACDCB4493A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16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BE2F7D-0158-41BD-8D1A-8D6E69E47041}" type="slidenum">
              <a:rPr lang="en-U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6DC3D3-F1A9-442A-A677-2E6F7597DD8A}" type="slidenum">
              <a:rPr lang="en-US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0E3D6C-D50C-4768-AD41-0BAB80E164CC}" type="slidenum">
              <a:rPr lang="en-US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EABD7C-2A2E-4026-97AC-47B72C2F8876}" type="slidenum">
              <a:rPr lang="en-US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27141B-040B-4FC0-9722-29F99C71CE77}" type="slidenum">
              <a:rPr lang="en-US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5653BD-53BB-40E3-B064-F770DCEEDCBA}" type="slidenum">
              <a:rPr lang="en-US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E32A29-A396-4550-8E06-64534FCDCAEB}" type="slidenum">
              <a:rPr lang="en-US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0DFBE6-9940-4285-9C85-47428580C2D1}" type="slidenum">
              <a:rPr lang="en-US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49FD10-07FB-43BD-8F80-B413A7B53506}" type="slidenum">
              <a:rPr lang="en-US" sz="12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084D37-85B8-476B-96B8-C9816417C1FB}" type="slidenum">
              <a:rPr lang="en-US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AD4C4A-EBE2-458E-BB49-2EA36F71729B}" type="slidenum">
              <a:rPr lang="en-US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E5D240-58FA-48F4-A9E8-AC0631AE155E}" type="slidenum">
              <a:rPr lang="en-US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E9E001-2F0D-46C5-A8F7-579A78DE771A}" type="slidenum">
              <a:rPr lang="en-US" sz="120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FE2B1A-534D-4151-8275-791859A069F5}" type="slidenum">
              <a:rPr lang="en-US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0EC144-EF01-42D3-BA02-74A18D20680B}" type="slidenum">
              <a:rPr lang="en-US" sz="120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74F4EC-151A-40FC-BFB9-7931887ED586}" type="slidenum">
              <a:rPr lang="en-US" sz="120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46C81C-ECC2-461C-883E-CA5337BB7AE8}" type="slidenum">
              <a:rPr lang="en-US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8A9F4A-DBF7-45F7-ABB8-384A1A1A4D39}" type="slidenum">
              <a:rPr lang="en-US" sz="120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43953B-7DDD-47DD-8E8C-E212DC1BE57A}" type="slidenum">
              <a:rPr lang="en-US" sz="120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AEF197-1FD3-4CC4-A8F6-DA78AE63174B}" type="slidenum">
              <a:rPr lang="en-US" sz="120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C19FED-3CCF-4C89-8D92-EE0B6A532952}" type="slidenum">
              <a:rPr lang="en-US" sz="120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6659BE-FE81-4497-80E1-0A5ADBD2B0C4}" type="slidenum">
              <a:rPr lang="en-US" sz="120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6AF954-3A38-481D-B509-CC88671A5C75}" type="slidenum">
              <a:rPr lang="en-US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5EC2DA-4410-4774-83D4-F18BF6EBC9DB}" type="slidenum">
              <a:rPr lang="en-US" sz="120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23D951-3232-465E-9573-7AF428E00B9C}" type="slidenum">
              <a:rPr lang="en-US" sz="1200" smtClean="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B23B34-E3FB-451E-9AD7-A4F47993F1C3}" type="slidenum">
              <a:rPr lang="en-US" sz="1200" smtClean="0">
                <a:solidFill>
                  <a:schemeClr val="tx1"/>
                </a:solidFill>
              </a:rPr>
              <a:pPr eaLnBrk="1" hangingPunct="1"/>
              <a:t>32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80DF1A-B9DD-4634-9AD7-41A2958085D1}" type="slidenum">
              <a:rPr lang="en-US" sz="1200" smtClean="0">
                <a:solidFill>
                  <a:schemeClr val="tx1"/>
                </a:solidFill>
              </a:rPr>
              <a:pPr eaLnBrk="1" hangingPunct="1"/>
              <a:t>33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E7947AB-CC1A-45DB-B1B8-E39FE67D8009}" type="slidenum">
              <a:rPr lang="en-US" sz="1200" smtClean="0">
                <a:solidFill>
                  <a:schemeClr val="tx1"/>
                </a:solidFill>
              </a:rPr>
              <a:pPr eaLnBrk="1" hangingPunct="1"/>
              <a:t>34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FC85DB-4DC5-4DE2-AD93-B02BC81FE028}" type="slidenum">
              <a:rPr lang="en-US" sz="1200" smtClean="0">
                <a:solidFill>
                  <a:schemeClr val="tx1"/>
                </a:solidFill>
              </a:rPr>
              <a:pPr eaLnBrk="1" hangingPunct="1"/>
              <a:t>35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9D7513-732B-45B7-87F1-D92041EEE52E}" type="slidenum">
              <a:rPr lang="en-US" sz="1200" smtClean="0">
                <a:solidFill>
                  <a:schemeClr val="tx1"/>
                </a:solidFill>
              </a:rPr>
              <a:pPr eaLnBrk="1" hangingPunct="1"/>
              <a:t>36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F05B8E-D3EE-4551-BE6F-C654F1EB88A7}" type="slidenum">
              <a:rPr lang="en-US" sz="1200" smtClean="0">
                <a:solidFill>
                  <a:schemeClr val="tx1"/>
                </a:solidFill>
              </a:rPr>
              <a:pPr eaLnBrk="1" hangingPunct="1"/>
              <a:t>37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667B4A-5C57-472C-8D27-741D57BABEEF}" type="slidenum">
              <a:rPr lang="en-US" sz="1200" smtClean="0">
                <a:solidFill>
                  <a:schemeClr val="tx1"/>
                </a:solidFill>
              </a:rPr>
              <a:pPr eaLnBrk="1" hangingPunct="1"/>
              <a:t>38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DEEA3E-5EDD-4475-AFA3-343F0DE4EFF1}" type="slidenum">
              <a:rPr lang="en-US" sz="1200" smtClean="0">
                <a:solidFill>
                  <a:schemeClr val="tx1"/>
                </a:solidFill>
              </a:rPr>
              <a:pPr eaLnBrk="1" hangingPunct="1"/>
              <a:t>39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7C2E0B-D14D-4E07-A3BB-7296980CCAAB}" type="slidenum">
              <a:rPr lang="en-US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F23AAD-95FF-4754-A068-D499E5D610EB}" type="slidenum">
              <a:rPr lang="en-US" sz="1200" smtClean="0">
                <a:solidFill>
                  <a:schemeClr val="tx1"/>
                </a:solidFill>
              </a:rPr>
              <a:pPr eaLnBrk="1" hangingPunct="1"/>
              <a:t>40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DB5D04-3343-4F20-8762-DCEC5C0978A4}" type="slidenum">
              <a:rPr lang="en-US" sz="1200" smtClean="0">
                <a:solidFill>
                  <a:schemeClr val="tx1"/>
                </a:solidFill>
              </a:rPr>
              <a:pPr eaLnBrk="1" hangingPunct="1"/>
              <a:t>41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9E80D9-F591-4D29-A4E4-6A27BC82CC11}" type="slidenum">
              <a:rPr lang="en-US" sz="1200" smtClean="0">
                <a:solidFill>
                  <a:schemeClr val="tx1"/>
                </a:solidFill>
              </a:rPr>
              <a:pPr eaLnBrk="1" hangingPunct="1"/>
              <a:t>42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93D48B-B05B-429B-AFDF-459AA5E64000}" type="slidenum">
              <a:rPr lang="en-US" sz="1200" smtClean="0">
                <a:solidFill>
                  <a:schemeClr val="tx1"/>
                </a:solidFill>
              </a:rPr>
              <a:pPr eaLnBrk="1" hangingPunct="1"/>
              <a:t>43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DE5D40-6366-4D12-AC0A-0A5E2D7132AA}" type="slidenum">
              <a:rPr lang="en-US" sz="1200" smtClean="0">
                <a:solidFill>
                  <a:schemeClr val="tx1"/>
                </a:solidFill>
              </a:rPr>
              <a:pPr eaLnBrk="1" hangingPunct="1"/>
              <a:t>44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1618D5-D19B-448E-8915-2F1CE0AF4569}" type="slidenum">
              <a:rPr lang="en-US" sz="1200" smtClean="0">
                <a:solidFill>
                  <a:schemeClr val="tx1"/>
                </a:solidFill>
              </a:rPr>
              <a:pPr eaLnBrk="1" hangingPunct="1"/>
              <a:t>45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91C56D-B4CB-4A97-88BD-E4FA68C2DD2B}" type="slidenum">
              <a:rPr lang="en-US" sz="1200" smtClean="0">
                <a:solidFill>
                  <a:schemeClr val="tx1"/>
                </a:solidFill>
              </a:rPr>
              <a:pPr eaLnBrk="1" hangingPunct="1"/>
              <a:t>46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F453C1-9D93-40A7-BFF7-E9805E81596D}" type="slidenum">
              <a:rPr lang="en-US" sz="1200" smtClean="0">
                <a:solidFill>
                  <a:schemeClr val="tx1"/>
                </a:solidFill>
              </a:rPr>
              <a:pPr eaLnBrk="1" hangingPunct="1"/>
              <a:t>47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F2D9CE-832A-4664-A5A9-A7307A8232B5}" type="slidenum">
              <a:rPr lang="en-US" sz="1200" smtClean="0">
                <a:solidFill>
                  <a:schemeClr val="tx1"/>
                </a:solidFill>
              </a:rPr>
              <a:pPr eaLnBrk="1" hangingPunct="1"/>
              <a:t>48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29073B-BD0F-4B0F-A13C-929E95CCB6AB}" type="slidenum">
              <a:rPr lang="en-US" sz="1200" smtClean="0">
                <a:solidFill>
                  <a:schemeClr val="tx1"/>
                </a:solidFill>
              </a:rPr>
              <a:pPr eaLnBrk="1" hangingPunct="1"/>
              <a:t>49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CE8769-234D-46B8-BCE2-4752A31C96D8}" type="slidenum">
              <a:rPr lang="en-US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76769C-4D57-4294-BA31-A7C245E6AF23}" type="slidenum">
              <a:rPr lang="en-US" sz="1200" smtClean="0">
                <a:solidFill>
                  <a:schemeClr val="tx1"/>
                </a:solidFill>
              </a:rPr>
              <a:pPr eaLnBrk="1" hangingPunct="1"/>
              <a:t>50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643869-99E7-428E-B7ED-3A99948E8DAA}" type="slidenum">
              <a:rPr lang="en-US" sz="1200" smtClean="0">
                <a:solidFill>
                  <a:schemeClr val="tx1"/>
                </a:solidFill>
              </a:rPr>
              <a:pPr eaLnBrk="1" hangingPunct="1"/>
              <a:t>51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2C0782-F77B-4334-ABB0-DD19D5B348EC}" type="slidenum">
              <a:rPr lang="en-US" sz="1200" smtClean="0">
                <a:solidFill>
                  <a:schemeClr val="tx1"/>
                </a:solidFill>
              </a:rPr>
              <a:pPr eaLnBrk="1" hangingPunct="1"/>
              <a:t>52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6A1B7C-D8CB-4DB9-9105-E287B48BEC12}" type="slidenum">
              <a:rPr lang="en-US" sz="1200" smtClean="0">
                <a:solidFill>
                  <a:schemeClr val="tx1"/>
                </a:solidFill>
              </a:rPr>
              <a:pPr eaLnBrk="1" hangingPunct="1"/>
              <a:t>53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86203A-05BF-42E5-9155-01C2A4FB1EC8}" type="slidenum">
              <a:rPr lang="en-US" sz="1200" smtClean="0">
                <a:solidFill>
                  <a:schemeClr val="tx1"/>
                </a:solidFill>
              </a:rPr>
              <a:pPr eaLnBrk="1" hangingPunct="1"/>
              <a:t>54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7ECBAC-ECE9-469B-B5CE-B038A4C2BFD0}" type="slidenum">
              <a:rPr lang="en-US" sz="1200" smtClean="0">
                <a:solidFill>
                  <a:schemeClr val="tx1"/>
                </a:solidFill>
              </a:rPr>
              <a:pPr eaLnBrk="1" hangingPunct="1"/>
              <a:t>55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B926B5-9ABA-49C5-B138-FF43B7C0F5B4}" type="slidenum">
              <a:rPr lang="en-US" sz="1200" smtClean="0">
                <a:solidFill>
                  <a:schemeClr val="tx1"/>
                </a:solidFill>
              </a:rPr>
              <a:pPr eaLnBrk="1" hangingPunct="1"/>
              <a:t>56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17D76E-805D-461C-84A0-2C002A2832AF}" type="slidenum">
              <a:rPr lang="en-US" sz="1200" smtClean="0">
                <a:solidFill>
                  <a:schemeClr val="tx1"/>
                </a:solidFill>
              </a:rPr>
              <a:pPr eaLnBrk="1" hangingPunct="1"/>
              <a:t>57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DB6090-B019-4B67-B3A5-8FF7297E933C}" type="slidenum">
              <a:rPr lang="en-US" sz="1200" smtClean="0">
                <a:solidFill>
                  <a:schemeClr val="tx1"/>
                </a:solidFill>
              </a:rPr>
              <a:pPr eaLnBrk="1" hangingPunct="1"/>
              <a:t>58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909BC9-F277-4EF7-8690-98E0DA70F9A3}" type="slidenum">
              <a:rPr lang="en-US" sz="1200" smtClean="0">
                <a:solidFill>
                  <a:schemeClr val="tx1"/>
                </a:solidFill>
              </a:rPr>
              <a:pPr eaLnBrk="1" hangingPunct="1"/>
              <a:t>59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1959D2-E02A-4BAF-B0D6-0A1A648DBC88}" type="slidenum">
              <a:rPr lang="en-US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4E78BF-64A0-4104-9B9C-041C98A94F97}" type="slidenum">
              <a:rPr lang="en-US" sz="1200" smtClean="0">
                <a:solidFill>
                  <a:schemeClr val="tx1"/>
                </a:solidFill>
              </a:rPr>
              <a:pPr eaLnBrk="1" hangingPunct="1"/>
              <a:t>60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346E1A-0DDD-4A68-A2AC-1658BFEEC765}" type="slidenum">
              <a:rPr lang="en-US" sz="1200" smtClean="0">
                <a:solidFill>
                  <a:schemeClr val="tx1"/>
                </a:solidFill>
              </a:rPr>
              <a:pPr eaLnBrk="1" hangingPunct="1"/>
              <a:t>61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29823F-7935-4AA9-96CD-D7BBABE3301E}" type="slidenum">
              <a:rPr lang="en-US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361712-9831-416B-ACBA-F15B127EB65F}" type="slidenum">
              <a:rPr lang="en-US" sz="12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EE2C2A-81C1-4DA6-B574-CB44F3F69614}" type="slidenum">
              <a:rPr lang="en-US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Linux+ Guide to Linux Certification, Second Edition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02127B-736F-4AED-BDEE-4F54E58F82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Saturday, September 08,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A16C49-E236-4073-B9F0-4C3549F57F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Saturday, September 08,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74690D-7A57-460E-B552-C4D2958699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396A3A3-94A6-4E5B-AF39-173ACA3E61CC}" type="datetime2">
              <a:rPr lang="en-US" smtClean="0"/>
              <a:t>Saturday, September 08,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FEDACD-B562-40FD-AA01-D429E9DF55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9933D019-A32C-4EAD-B8E6-DBDA699692FD}" type="datetime2">
              <a:rPr lang="en-US" smtClean="0"/>
              <a:t>Saturday, September 08,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A0217F-A1D6-4A5A-9D0B-6FF5D61100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EBA98F-560C-4997-81C4-81D4D9187EAB}" type="datetime2">
              <a:rPr lang="en-US" smtClean="0"/>
              <a:t>Saturday, September 08,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D932D1-8B90-4CC3-A7B5-089CEE2F63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/>
              <a:t>Saturday, September 08,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3F81F0-8416-4117-8E83-0BBFACB02C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9CD4847-11EF-4466-A8AD-85CDB7B49118}" type="datetime2">
              <a:rPr lang="en-US" smtClean="0"/>
              <a:t>Saturday, September 08,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A07897-1524-42C0-9147-7B623E4104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168457A-3AB9-4880-8A0C-9F8524491207}" type="datetime2">
              <a:rPr lang="en-US" smtClean="0"/>
              <a:t>Saturday, September 08,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D672065-7DCC-4F4F-A912-12A78CAB69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/>
              <a:t>Saturday, September 08,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B7561C-4D48-41FE-85F5-202F8F659D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/>
              <a:t>Saturday, September 08,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06A95C-8DB6-4FE7-83B6-D65A0FE624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pPr eaLnBrk="1" hangingPunct="1"/>
            <a:r>
              <a:rPr lang="en-US" i="1" smtClean="0"/>
              <a:t>MCTS Guide to Microsoft Windows 7</a:t>
            </a:r>
            <a:r>
              <a:rPr lang="en-US" smtClean="0"/>
              <a:t> 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Chapter 13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Enterprise Computing</a:t>
            </a:r>
          </a:p>
        </p:txBody>
      </p:sp>
      <p:pic>
        <p:nvPicPr>
          <p:cNvPr id="3076" name="Picture 3" descr="Ceng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Directory Structure (cont'd.)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Server Roles</a:t>
            </a:r>
          </a:p>
          <a:p>
            <a:pPr lvl="1"/>
            <a:r>
              <a:rPr lang="en-US" smtClean="0"/>
              <a:t>Within Active Directory</a:t>
            </a:r>
          </a:p>
          <a:p>
            <a:pPr lvl="2"/>
            <a:r>
              <a:rPr lang="en-US" smtClean="0"/>
              <a:t>Windows servers can be either a member server or a domain controller</a:t>
            </a:r>
          </a:p>
          <a:p>
            <a:pPr lvl="1"/>
            <a:r>
              <a:rPr lang="en-US" smtClean="0"/>
              <a:t>Member servers are integrated into Active Directory </a:t>
            </a:r>
          </a:p>
          <a:p>
            <a:pPr lvl="2"/>
            <a:r>
              <a:rPr lang="en-US" smtClean="0"/>
              <a:t>Can participate in the domain by sharing files and printers with domain users</a:t>
            </a:r>
          </a:p>
          <a:p>
            <a:pPr lvl="1"/>
            <a:r>
              <a:rPr lang="en-US" smtClean="0"/>
              <a:t>Domain controller is a server that stores a copy of Active Directory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93723-141B-48C1-9E1A-1D98528C063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Directory Partitions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Directory divided into manageable units</a:t>
            </a:r>
          </a:p>
          <a:p>
            <a:pPr lvl="1"/>
            <a:r>
              <a:rPr lang="en-US" dirty="0" smtClean="0"/>
              <a:t>Domain partition</a:t>
            </a:r>
          </a:p>
          <a:p>
            <a:pPr lvl="2"/>
            <a:r>
              <a:rPr lang="en-US" dirty="0" smtClean="0"/>
              <a:t>User accounts, computers accounts, and other domain-specific information</a:t>
            </a:r>
          </a:p>
          <a:p>
            <a:pPr lvl="1"/>
            <a:r>
              <a:rPr lang="en-US" dirty="0" smtClean="0"/>
              <a:t>Configuration partition</a:t>
            </a:r>
          </a:p>
          <a:p>
            <a:pPr lvl="2"/>
            <a:r>
              <a:rPr lang="en-US" dirty="0" smtClean="0"/>
              <a:t>General information about the Active Directory forest</a:t>
            </a:r>
          </a:p>
          <a:p>
            <a:pPr lvl="1"/>
            <a:r>
              <a:rPr lang="en-US" dirty="0" smtClean="0"/>
              <a:t>Schema partition</a:t>
            </a:r>
          </a:p>
          <a:p>
            <a:pPr lvl="2"/>
            <a:r>
              <a:rPr lang="en-US" dirty="0" smtClean="0"/>
              <a:t>Definitions of all objects and attributes for the </a:t>
            </a:r>
            <a:r>
              <a:rPr lang="en-US" dirty="0" smtClean="0"/>
              <a:t>forest</a:t>
            </a:r>
          </a:p>
          <a:p>
            <a:r>
              <a:rPr lang="en-US" dirty="0"/>
              <a:t>Application partitions can be created by an administrator to hold application-specific information</a:t>
            </a:r>
          </a:p>
          <a:p>
            <a:r>
              <a:rPr lang="en-US" dirty="0"/>
              <a:t>Global catalog server</a:t>
            </a:r>
          </a:p>
          <a:p>
            <a:pPr lvl="1"/>
            <a:r>
              <a:rPr lang="en-US" dirty="0"/>
              <a:t>Domain controller that holds a subset of the information in all domain partitions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CC08D-2CDE-46B7-A1D8-79B46ECBAC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Directory Sites and Replication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Active Directory uses multimaster replication</a:t>
            </a:r>
          </a:p>
          <a:p>
            <a:pPr lvl="1"/>
            <a:r>
              <a:rPr lang="en-US" smtClean="0"/>
              <a:t>Active Directory information can be changed on any domain controller</a:t>
            </a:r>
          </a:p>
          <a:p>
            <a:pPr lvl="2"/>
            <a:r>
              <a:rPr lang="en-US" smtClean="0"/>
              <a:t>Changes are replicated to other domain controllers</a:t>
            </a:r>
          </a:p>
          <a:p>
            <a:r>
              <a:rPr lang="en-US" smtClean="0"/>
              <a:t>Active Directory site is defined by IP subnets</a:t>
            </a:r>
          </a:p>
          <a:p>
            <a:r>
              <a:rPr lang="en-US" smtClean="0"/>
              <a:t>Within a site, Active Directory replication is uncontrolled</a:t>
            </a:r>
          </a:p>
          <a:p>
            <a:r>
              <a:rPr lang="en-US" smtClean="0"/>
              <a:t>Between sites, Active Directory replication is controlled by site links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B6EF1-0C4C-4EA5-8926-CEB1F79082B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Active Directory Sites and Replication (cont’d.)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Active Directory and DNS</a:t>
            </a:r>
          </a:p>
          <a:p>
            <a:pPr lvl="1"/>
            <a:r>
              <a:rPr lang="en-US" smtClean="0"/>
              <a:t>One of the most common configuration problems in Active Directory networks</a:t>
            </a:r>
          </a:p>
          <a:p>
            <a:pPr lvl="2"/>
            <a:r>
              <a:rPr lang="en-US" smtClean="0"/>
              <a:t>Incorrect DNS configuration on servers and workstations</a:t>
            </a:r>
          </a:p>
          <a:p>
            <a:pPr lvl="1"/>
            <a:r>
              <a:rPr lang="en-US" smtClean="0"/>
              <a:t>Active Directory stores information about domain controllers and other services in DNS</a:t>
            </a:r>
          </a:p>
          <a:p>
            <a:pPr lvl="1"/>
            <a:r>
              <a:rPr lang="en-US" smtClean="0"/>
              <a:t>Incorrect DNS configuration can result in:</a:t>
            </a:r>
          </a:p>
          <a:p>
            <a:pPr lvl="2"/>
            <a:r>
              <a:rPr lang="en-US" smtClean="0"/>
              <a:t>Slow user logons</a:t>
            </a:r>
          </a:p>
          <a:p>
            <a:pPr lvl="2"/>
            <a:r>
              <a:rPr lang="en-US" smtClean="0"/>
              <a:t>Inability to apply group policies</a:t>
            </a:r>
          </a:p>
          <a:p>
            <a:pPr lvl="2"/>
            <a:r>
              <a:rPr lang="en-US" smtClean="0"/>
              <a:t>Failed replication between domain controllers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869D-80F8-48CA-B193-57B81F013DE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Joining a Domain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077200" cy="4572000"/>
          </a:xfrm>
        </p:spPr>
        <p:txBody>
          <a:bodyPr/>
          <a:lstStyle/>
          <a:p>
            <a:r>
              <a:rPr lang="en-US" smtClean="0"/>
              <a:t>When a workstation joins a domain</a:t>
            </a:r>
          </a:p>
          <a:p>
            <a:pPr lvl="1"/>
            <a:r>
              <a:rPr lang="en-US" smtClean="0"/>
              <a:t>Integrated into the security structure for the domain</a:t>
            </a:r>
          </a:p>
          <a:p>
            <a:r>
              <a:rPr lang="en-US" smtClean="0"/>
              <a:t>Administration can be done centrally using Group Policy</a:t>
            </a:r>
          </a:p>
          <a:p>
            <a:r>
              <a:rPr lang="en-US" smtClean="0"/>
              <a:t>Security changes:</a:t>
            </a:r>
          </a:p>
          <a:p>
            <a:pPr lvl="1"/>
            <a:r>
              <a:rPr lang="en-US" smtClean="0"/>
              <a:t>Domain Admins group becomes a member of the local Administrators group</a:t>
            </a:r>
          </a:p>
          <a:p>
            <a:pPr lvl="1"/>
            <a:r>
              <a:rPr lang="en-US" smtClean="0"/>
              <a:t>Domain Users group becomes a member of the local Users group</a:t>
            </a:r>
          </a:p>
          <a:p>
            <a:pPr lvl="1"/>
            <a:r>
              <a:rPr lang="en-US" smtClean="0"/>
              <a:t>Domain Guests group becomes a member of the local Guests group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F3BD3-0DDB-458E-8408-ACAF4A8EFF4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Joining a Domain (cont'd.)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Joining a workstation to a domain creates a computer account</a:t>
            </a:r>
          </a:p>
          <a:p>
            <a:r>
              <a:rPr lang="en-US" smtClean="0"/>
              <a:t>After a workstation is joined to the domain</a:t>
            </a:r>
          </a:p>
          <a:p>
            <a:pPr lvl="1"/>
            <a:r>
              <a:rPr lang="en-US" smtClean="0"/>
              <a:t>It synchronizes time with domain controllers in the domain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FF136-E7FA-41F1-8D47-FD24D1FF86C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 Policy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Group Policy</a:t>
            </a:r>
          </a:p>
          <a:p>
            <a:pPr lvl="1"/>
            <a:r>
              <a:rPr lang="en-US" smtClean="0"/>
              <a:t>Centrally manage the configuration of a Windows 7 computer</a:t>
            </a:r>
          </a:p>
          <a:p>
            <a:r>
              <a:rPr lang="en-US" smtClean="0"/>
              <a:t>Settings you can configure</a:t>
            </a:r>
          </a:p>
          <a:p>
            <a:pPr lvl="1"/>
            <a:r>
              <a:rPr lang="en-US" smtClean="0"/>
              <a:t>Desktop settings, such as wallpaper and the ability to right-click</a:t>
            </a:r>
          </a:p>
          <a:p>
            <a:pPr lvl="1"/>
            <a:r>
              <a:rPr lang="en-US" smtClean="0"/>
              <a:t>Security settings, such as the ability to log on locally</a:t>
            </a:r>
          </a:p>
          <a:p>
            <a:pPr lvl="1"/>
            <a:r>
              <a:rPr lang="en-US" smtClean="0"/>
              <a:t>Logon, logoff, startup, and shutdown scripts</a:t>
            </a:r>
          </a:p>
          <a:p>
            <a:pPr lvl="1"/>
            <a:r>
              <a:rPr lang="en-US" smtClean="0"/>
              <a:t>Folder redirection to store My Documents on a network server</a:t>
            </a:r>
          </a:p>
          <a:p>
            <a:pPr lvl="1"/>
            <a:r>
              <a:rPr lang="en-US" smtClean="0"/>
              <a:t>Software distribution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C4945-F02B-4116-B4BA-C8373748680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 Policy (cont'd.)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Group Policy settings used by Windows 7 are contained in a Group Policy object (GPO)</a:t>
            </a:r>
          </a:p>
          <a:p>
            <a:r>
              <a:rPr lang="en-US" smtClean="0"/>
              <a:t>Group Policy object (GPO)</a:t>
            </a:r>
          </a:p>
          <a:p>
            <a:pPr lvl="1"/>
            <a:r>
              <a:rPr lang="en-US" smtClean="0"/>
              <a:t>Collection of registry settings applied to the Windows 7 computer</a:t>
            </a:r>
          </a:p>
          <a:p>
            <a:r>
              <a:rPr lang="en-US" smtClean="0"/>
              <a:t>Settings in a GPO are divided into user settings and computer settings</a:t>
            </a:r>
          </a:p>
          <a:p>
            <a:pPr lvl="1"/>
            <a:r>
              <a:rPr lang="en-US" smtClean="0"/>
              <a:t>User settings are applied to any user accounts in OU</a:t>
            </a:r>
          </a:p>
          <a:p>
            <a:pPr lvl="1"/>
            <a:r>
              <a:rPr lang="en-US" smtClean="0"/>
              <a:t>Computer settings in the GPO are applied to any computer accounts in 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631FF-71E0-4DFA-A6C1-D7D7C45B676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 Policy (cont'd.)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4B65F-6F7E-47D5-82E4-E3DE05BEBC9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1" y="1600200"/>
            <a:ext cx="7382577" cy="5159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 Policy (cont'd.)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B34F1-2609-4127-B2F3-64A69165D45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66" y="1600200"/>
            <a:ext cx="2372868" cy="4823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Active Directory</a:t>
            </a:r>
          </a:p>
          <a:p>
            <a:r>
              <a:rPr lang="en-US" dirty="0" smtClean="0"/>
              <a:t>Use Group Policy to control Windows 7</a:t>
            </a:r>
          </a:p>
          <a:p>
            <a:r>
              <a:rPr lang="en-US" dirty="0" smtClean="0"/>
              <a:t>Control device installation with Group Policy settings</a:t>
            </a:r>
          </a:p>
          <a:p>
            <a:r>
              <a:rPr lang="en-US" dirty="0" smtClean="0"/>
              <a:t>Plan enterprise deployments of Windows 7</a:t>
            </a:r>
          </a:p>
          <a:p>
            <a:r>
              <a:rPr lang="en-US" dirty="0" smtClean="0"/>
              <a:t>Describe enterprise deployment tools for Windows 7</a:t>
            </a:r>
          </a:p>
          <a:p>
            <a:r>
              <a:rPr lang="en-US" dirty="0" smtClean="0"/>
              <a:t>Use Windows Server Update Services to apply updates</a:t>
            </a:r>
          </a:p>
          <a:p>
            <a:r>
              <a:rPr lang="en-US" dirty="0" smtClean="0"/>
              <a:t>Understand Network Access Protection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3C7CE-36F5-48C5-94D8-7638563D2E6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 Policy Inheritance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Group Policy objects can be linked to the Active Directory domains, OUs, and Active Directory sites</a:t>
            </a:r>
          </a:p>
          <a:p>
            <a:r>
              <a:rPr lang="en-US" smtClean="0"/>
              <a:t>Each Windows 7 Computer can have local Group Policy objects</a:t>
            </a:r>
          </a:p>
          <a:p>
            <a:r>
              <a:rPr lang="en-US" smtClean="0"/>
              <a:t>GPOs are applied in the following order:</a:t>
            </a:r>
          </a:p>
          <a:p>
            <a:pPr lvl="1"/>
            <a:r>
              <a:rPr lang="en-US" smtClean="0"/>
              <a:t>Local computer</a:t>
            </a:r>
          </a:p>
          <a:p>
            <a:pPr lvl="1"/>
            <a:r>
              <a:rPr lang="en-US" smtClean="0"/>
              <a:t>Site</a:t>
            </a:r>
          </a:p>
          <a:p>
            <a:pPr lvl="1"/>
            <a:r>
              <a:rPr lang="en-US" smtClean="0"/>
              <a:t>Domain</a:t>
            </a:r>
          </a:p>
          <a:p>
            <a:pPr lvl="1"/>
            <a:r>
              <a:rPr lang="en-US" smtClean="0"/>
              <a:t>Parent OU</a:t>
            </a:r>
          </a:p>
          <a:p>
            <a:pPr lvl="1"/>
            <a:r>
              <a:rPr lang="en-US" smtClean="0"/>
              <a:t>Child 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7B3DE-C053-45C1-8CFC-36C41A2B590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 Policy Inheritance (cont'd.)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 individual GPO settings are inherited by default</a:t>
            </a:r>
          </a:p>
          <a:p>
            <a:r>
              <a:rPr lang="en-US" smtClean="0"/>
              <a:t>At each level, more than one GPO can be applied to a user or computer</a:t>
            </a:r>
          </a:p>
          <a:p>
            <a:r>
              <a:rPr lang="en-US" smtClean="0"/>
              <a:t>Determining which policy settings to apply</a:t>
            </a:r>
          </a:p>
          <a:p>
            <a:pPr lvl="1"/>
            <a:r>
              <a:rPr lang="en-US" smtClean="0"/>
              <a:t>If no conflict, the settings for all policies are applied</a:t>
            </a:r>
          </a:p>
          <a:p>
            <a:pPr lvl="1"/>
            <a:r>
              <a:rPr lang="en-US" smtClean="0"/>
              <a:t>If a conflict, later settings overwrite earlier settings</a:t>
            </a:r>
          </a:p>
          <a:p>
            <a:pPr lvl="1"/>
            <a:r>
              <a:rPr lang="en-US" smtClean="0"/>
              <a:t>If the settings in a computer policy and user policy conflict, apply settings from the computer policy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B7B78-4DBF-445B-836E-D2D2870C040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Group Policy Enhancements in Windows 7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Group Policy Service</a:t>
            </a:r>
          </a:p>
          <a:p>
            <a:pPr lvl="1"/>
            <a:r>
              <a:rPr lang="en-US" smtClean="0"/>
              <a:t>Windows 7 processes group policies with a new Group Policy service</a:t>
            </a:r>
          </a:p>
          <a:p>
            <a:pPr lvl="1"/>
            <a:r>
              <a:rPr lang="en-US" smtClean="0"/>
              <a:t>Benefits</a:t>
            </a:r>
          </a:p>
          <a:p>
            <a:pPr lvl="2"/>
            <a:r>
              <a:rPr lang="en-US" smtClean="0"/>
              <a:t>Group Policy settings can be applied without reboots</a:t>
            </a:r>
          </a:p>
          <a:p>
            <a:pPr lvl="2"/>
            <a:r>
              <a:rPr lang="en-US" smtClean="0"/>
              <a:t>Performance is increased and resource usage is reduced for Group Policy processing</a:t>
            </a:r>
          </a:p>
          <a:p>
            <a:pPr lvl="2"/>
            <a:r>
              <a:rPr lang="en-US" smtClean="0"/>
              <a:t>Group Policy events are logged to the System log instead of the Application log</a:t>
            </a:r>
          </a:p>
          <a:p>
            <a:pPr lvl="2"/>
            <a:r>
              <a:rPr lang="en-US" smtClean="0"/>
              <a:t>Information about Group Policy applications is logged to a Group Policy Operational log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2D92B-450C-49DA-B984-48B16763E2F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Group Policy Enhancements in Windows 7 (cont'd.)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Group Policy Preferences</a:t>
            </a:r>
          </a:p>
          <a:p>
            <a:pPr lvl="1"/>
            <a:r>
              <a:rPr lang="en-US" smtClean="0"/>
              <a:t>Introduce a way to configure a number of Windows 7 features that may have required scripting in the past</a:t>
            </a:r>
          </a:p>
          <a:p>
            <a:r>
              <a:rPr lang="en-US" smtClean="0"/>
              <a:t>Multiple Local Policies</a:t>
            </a:r>
          </a:p>
          <a:p>
            <a:pPr lvl="1"/>
            <a:r>
              <a:rPr lang="en-US" smtClean="0"/>
              <a:t>Windows 7 allows you to have multiple local GPOs </a:t>
            </a:r>
          </a:p>
          <a:p>
            <a:pPr lvl="2"/>
            <a:r>
              <a:rPr lang="en-US" smtClean="0"/>
              <a:t>Distinct settings for different users, even in a workgroup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49316-D105-46B5-BA81-EC941C3365B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Controlling Device Installation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 can prevent device installation in Windows 7</a:t>
            </a:r>
          </a:p>
          <a:p>
            <a:r>
              <a:rPr lang="en-US" smtClean="0"/>
              <a:t>Example:</a:t>
            </a:r>
          </a:p>
          <a:p>
            <a:pPr lvl="1"/>
            <a:r>
              <a:rPr lang="en-US" smtClean="0"/>
              <a:t>Prevent installation of USB-based storage to prevent data from leaving the premises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A19F0-C5B9-4168-8725-BB9905AF12D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 Identification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uses a device identification string and device setup class</a:t>
            </a:r>
          </a:p>
          <a:p>
            <a:pPr lvl="1"/>
            <a:r>
              <a:rPr lang="en-US" smtClean="0"/>
              <a:t>To properly install a new device</a:t>
            </a:r>
          </a:p>
          <a:p>
            <a:r>
              <a:rPr lang="en-US" smtClean="0"/>
              <a:t>Device Identification Strings</a:t>
            </a:r>
          </a:p>
          <a:p>
            <a:pPr lvl="1"/>
            <a:r>
              <a:rPr lang="en-US" smtClean="0"/>
              <a:t>Device reports multiple device identification strings</a:t>
            </a:r>
          </a:p>
          <a:p>
            <a:pPr lvl="1"/>
            <a:r>
              <a:rPr lang="en-US" smtClean="0"/>
              <a:t>Hardware ID is the most specific device identification string</a:t>
            </a:r>
          </a:p>
          <a:p>
            <a:pPr lvl="1"/>
            <a:r>
              <a:rPr lang="en-US" smtClean="0"/>
              <a:t>Multiple hardware IDs allow the best available driver to be installed</a:t>
            </a:r>
          </a:p>
          <a:p>
            <a:pPr lvl="1"/>
            <a:r>
              <a:rPr lang="en-US" smtClean="0"/>
              <a:t>Compatible IDs are another device identification string that is used to find appropriate drivers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B18B2-C1D5-4E7E-B214-4CB1BB3EFC9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Identification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20C68-A8CD-43C0-8AD5-D60A368A19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579721"/>
            <a:ext cx="4534853" cy="5049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 Identification (cont’d.)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Device setup classes</a:t>
            </a:r>
          </a:p>
          <a:p>
            <a:pPr lvl="1"/>
            <a:r>
              <a:rPr lang="en-US" smtClean="0"/>
              <a:t>Used during the installation process for a new device to describe how the installation should be performed</a:t>
            </a:r>
          </a:p>
          <a:p>
            <a:pPr lvl="1"/>
            <a:r>
              <a:rPr lang="en-US" smtClean="0"/>
              <a:t>Identify a generic type of device rather than a specific make or model</a:t>
            </a:r>
          </a:p>
          <a:p>
            <a:r>
              <a:rPr lang="en-US" smtClean="0"/>
              <a:t>Some devices have multiple GUIDs defined if they are a multifunction device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DBBDD-9127-4996-BFCF-B7513A56774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Device Installation Group Policy Settings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includes ten group policy settings</a:t>
            </a:r>
          </a:p>
          <a:p>
            <a:pPr lvl="1"/>
            <a:r>
              <a:rPr lang="en-US" smtClean="0"/>
              <a:t>Specifically to control device installation</a:t>
            </a:r>
          </a:p>
          <a:p>
            <a:r>
              <a:rPr lang="en-US" smtClean="0"/>
              <a:t>Group Policy settings that control device installation</a:t>
            </a:r>
          </a:p>
          <a:p>
            <a:pPr lvl="1"/>
            <a:r>
              <a:rPr lang="en-US" smtClean="0"/>
              <a:t>Allow administrators to override Device Installation Restriction policies</a:t>
            </a:r>
          </a:p>
          <a:p>
            <a:pPr lvl="1"/>
            <a:r>
              <a:rPr lang="en-US" smtClean="0"/>
              <a:t>Allow installation of devices using drivers that match these device setup classes</a:t>
            </a:r>
          </a:p>
          <a:p>
            <a:pPr lvl="1"/>
            <a:r>
              <a:rPr lang="en-US" smtClean="0"/>
              <a:t>Prevent installation of devices using drivers that match these device setup classes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094EF-06BA-412D-AB7E-CAA03472E11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Device Installation Group Policy Settings (cont'd.)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2F3FF-7CDA-4FA2-8D66-0D0C4A64147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21" y="1672975"/>
            <a:ext cx="7070358" cy="5029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Directory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Active Directory</a:t>
            </a:r>
          </a:p>
          <a:p>
            <a:pPr lvl="1"/>
            <a:r>
              <a:rPr lang="en-US" smtClean="0"/>
              <a:t>Expands domain concept by linking:</a:t>
            </a:r>
          </a:p>
          <a:p>
            <a:pPr lvl="2"/>
            <a:r>
              <a:rPr lang="en-US" smtClean="0"/>
              <a:t>Domains in logical structures named trees</a:t>
            </a:r>
          </a:p>
          <a:p>
            <a:pPr lvl="2"/>
            <a:r>
              <a:rPr lang="en-US" smtClean="0"/>
              <a:t>Multiple trees into forests</a:t>
            </a:r>
          </a:p>
          <a:p>
            <a:r>
              <a:rPr lang="en-US" smtClean="0"/>
              <a:t>Domain controllers</a:t>
            </a:r>
          </a:p>
          <a:p>
            <a:pPr lvl="1"/>
            <a:r>
              <a:rPr lang="en-US" smtClean="0"/>
              <a:t>Servers holding a copy of Active Directory information</a:t>
            </a:r>
          </a:p>
          <a:p>
            <a:pPr lvl="1"/>
            <a:r>
              <a:rPr lang="en-US" smtClean="0"/>
              <a:t>Authenticate users when they log on to a workstation</a:t>
            </a:r>
          </a:p>
          <a:p>
            <a:pPr lvl="1"/>
            <a:r>
              <a:rPr lang="en-US" smtClean="0"/>
              <a:t>Respond to requests for other domain information such as printer information or application configuration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0C255-8606-40AA-A7D5-9580BC29DFC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Device Installation Group Policy Settings (cont'd.)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Policy settings that control device installation (cont'd.)</a:t>
            </a:r>
          </a:p>
          <a:p>
            <a:pPr lvl="1"/>
            <a:r>
              <a:rPr lang="en-US" dirty="0" smtClean="0"/>
              <a:t>Display a custom message when installation is prevented by a policy setting</a:t>
            </a:r>
          </a:p>
          <a:p>
            <a:pPr lvl="1"/>
            <a:r>
              <a:rPr lang="en-US" dirty="0" smtClean="0"/>
              <a:t>Display a custom message title when device installation is prevented by a policy setting</a:t>
            </a:r>
          </a:p>
          <a:p>
            <a:pPr lvl="1"/>
            <a:r>
              <a:rPr lang="en-US" dirty="0" smtClean="0"/>
              <a:t>Allow installation of devices that match any of these device IDs</a:t>
            </a:r>
          </a:p>
          <a:p>
            <a:pPr lvl="1"/>
            <a:r>
              <a:rPr lang="en-US" dirty="0" smtClean="0"/>
              <a:t>Prevent installation of devices that match any of these device </a:t>
            </a:r>
            <a:r>
              <a:rPr lang="en-US" dirty="0" smtClean="0"/>
              <a:t>IDs</a:t>
            </a:r>
          </a:p>
          <a:p>
            <a:pPr lvl="1"/>
            <a:r>
              <a:rPr lang="en-US" dirty="0"/>
              <a:t>Time (in seconds) to force reboot when required for policy changes to take effect</a:t>
            </a:r>
          </a:p>
          <a:p>
            <a:pPr lvl="1"/>
            <a:r>
              <a:rPr lang="en-US" dirty="0"/>
              <a:t>Prevent installation of removable devices</a:t>
            </a:r>
          </a:p>
          <a:p>
            <a:pPr lvl="1"/>
            <a:r>
              <a:rPr lang="en-US" dirty="0"/>
              <a:t>Prevent installation of devices not described by other policy settings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3CCB-CCAA-40F7-A655-F09CA1BF720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Removable Storage Group Policy Settings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077200" cy="4572000"/>
          </a:xfrm>
        </p:spPr>
        <p:txBody>
          <a:bodyPr/>
          <a:lstStyle/>
          <a:p>
            <a:r>
              <a:rPr lang="en-US" smtClean="0"/>
              <a:t>Additional Group Policy settings</a:t>
            </a:r>
          </a:p>
          <a:p>
            <a:pPr lvl="1"/>
            <a:r>
              <a:rPr lang="en-US" smtClean="0"/>
              <a:t>Control access to removable storage</a:t>
            </a:r>
          </a:p>
          <a:p>
            <a:r>
              <a:rPr lang="en-US" smtClean="0"/>
              <a:t>Types of devices you can control</a:t>
            </a:r>
          </a:p>
          <a:p>
            <a:pPr lvl="1"/>
            <a:r>
              <a:rPr lang="en-US" smtClean="0"/>
              <a:t>CD and DVD</a:t>
            </a:r>
          </a:p>
          <a:p>
            <a:pPr lvl="1"/>
            <a:r>
              <a:rPr lang="en-US" smtClean="0"/>
              <a:t>Custom Classes</a:t>
            </a:r>
          </a:p>
          <a:p>
            <a:pPr lvl="1"/>
            <a:r>
              <a:rPr lang="en-US" smtClean="0"/>
              <a:t>Floppy Drives</a:t>
            </a:r>
          </a:p>
          <a:p>
            <a:pPr lvl="1"/>
            <a:r>
              <a:rPr lang="en-US" smtClean="0"/>
              <a:t>Removable Disks</a:t>
            </a:r>
          </a:p>
          <a:p>
            <a:pPr lvl="1"/>
            <a:r>
              <a:rPr lang="en-US" smtClean="0"/>
              <a:t>All Removable Storage classes</a:t>
            </a:r>
          </a:p>
          <a:p>
            <a:pPr lvl="1"/>
            <a:r>
              <a:rPr lang="en-US" smtClean="0"/>
              <a:t>Tape Drives</a:t>
            </a:r>
          </a:p>
          <a:p>
            <a:pPr lvl="1"/>
            <a:r>
              <a:rPr lang="en-US" smtClean="0"/>
              <a:t>Windows Portable Devices (WPD)</a:t>
            </a:r>
          </a:p>
          <a:p>
            <a:pPr lvl="1"/>
            <a:r>
              <a:rPr lang="en-US" smtClean="0"/>
              <a:t>All Removable Storage classes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4FC3F-1628-491C-8485-BEC91FD1C8A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Removable Storage Group Policy Settings (cont'd.)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E2C74-77B4-4ECF-AD60-018B485ED53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52" y="1676400"/>
            <a:ext cx="7103496" cy="5051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Deployment Planning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Formal process for implementing Windows 7 should include the following steps:</a:t>
            </a:r>
          </a:p>
          <a:p>
            <a:pPr lvl="1"/>
            <a:r>
              <a:rPr lang="en-US" smtClean="0"/>
              <a:t>Define the scope and goals of the project</a:t>
            </a:r>
          </a:p>
          <a:p>
            <a:pPr lvl="1"/>
            <a:r>
              <a:rPr lang="en-US" smtClean="0"/>
              <a:t>Assess the existing computer systems</a:t>
            </a:r>
          </a:p>
          <a:p>
            <a:pPr lvl="1"/>
            <a:r>
              <a:rPr lang="en-US" smtClean="0"/>
              <a:t>Plan the new computer system configuration</a:t>
            </a:r>
          </a:p>
          <a:p>
            <a:pPr lvl="1"/>
            <a:r>
              <a:rPr lang="en-US" smtClean="0"/>
              <a:t>Determine a deployment process</a:t>
            </a:r>
          </a:p>
          <a:p>
            <a:pPr lvl="1"/>
            <a:r>
              <a:rPr lang="en-US" smtClean="0"/>
              <a:t>Test the deployment process</a:t>
            </a:r>
          </a:p>
          <a:p>
            <a:pPr lvl="1"/>
            <a:r>
              <a:rPr lang="en-US" smtClean="0"/>
              <a:t>Deploy Windows 7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2DBF5-5A6E-4E0F-BEFC-CFB469EA1F5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Scope and Goals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Organizations should not change computer systems for the sake of change</a:t>
            </a:r>
          </a:p>
          <a:p>
            <a:pPr lvl="1"/>
            <a:r>
              <a:rPr lang="en-US" smtClean="0"/>
              <a:t>Must be significant benefits to the organization</a:t>
            </a:r>
          </a:p>
          <a:p>
            <a:r>
              <a:rPr lang="en-US" smtClean="0"/>
              <a:t>Scope for a Windows 7 migration project defines which computers should be upgraded</a:t>
            </a:r>
          </a:p>
          <a:p>
            <a:pPr lvl="1"/>
            <a:r>
              <a:rPr lang="en-US" smtClean="0"/>
              <a:t>Also defines the data to be migrated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C9938-A25D-4548-A560-FD3ABAFCF92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Existing Computer Systems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Existing computer systems in the organization must be evaluated</a:t>
            </a:r>
          </a:p>
          <a:p>
            <a:pPr lvl="1"/>
            <a:r>
              <a:rPr lang="en-US" smtClean="0"/>
              <a:t>To ensure that they support Windows 7</a:t>
            </a:r>
          </a:p>
          <a:p>
            <a:r>
              <a:rPr lang="en-US" smtClean="0"/>
              <a:t>Evaluation is composed of two parts</a:t>
            </a:r>
          </a:p>
          <a:p>
            <a:pPr lvl="1"/>
            <a:r>
              <a:rPr lang="en-US" smtClean="0"/>
              <a:t>Hardware evaluation</a:t>
            </a:r>
          </a:p>
          <a:p>
            <a:pPr lvl="1"/>
            <a:r>
              <a:rPr lang="en-US" smtClean="0"/>
              <a:t>Software evaluation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25439-9D02-4CE3-957C-324F46962A1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Configuration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some cases, the default configuration of Windows 7 is sufficient for organizational need</a:t>
            </a:r>
          </a:p>
          <a:p>
            <a:r>
              <a:rPr lang="en-US" smtClean="0"/>
              <a:t>In many more cases, the organization customizes the default configuration of Windows 7</a:t>
            </a:r>
          </a:p>
          <a:p>
            <a:pPr lvl="1"/>
            <a:r>
              <a:rPr lang="en-US" smtClean="0"/>
              <a:t>To match its needs</a:t>
            </a:r>
          </a:p>
          <a:p>
            <a:r>
              <a:rPr lang="en-US" smtClean="0"/>
              <a:t>Applications must also be selected as part of the configuration planning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3ADB2-82BF-4C34-B9D9-232BDB31843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Deployment Process Selection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either upgrade existing operating system or do a clean installation</a:t>
            </a:r>
          </a:p>
          <a:p>
            <a:r>
              <a:rPr lang="en-US" smtClean="0"/>
              <a:t>Upgrade retains all existing computer settings</a:t>
            </a:r>
          </a:p>
          <a:p>
            <a:pPr lvl="1"/>
            <a:r>
              <a:rPr lang="en-US" smtClean="0"/>
              <a:t>User files, applications, and application settings</a:t>
            </a:r>
          </a:p>
          <a:p>
            <a:r>
              <a:rPr lang="en-US" smtClean="0"/>
              <a:t>Clean installation allows standardized configuration</a:t>
            </a:r>
          </a:p>
          <a:p>
            <a:pPr lvl="1"/>
            <a:r>
              <a:rPr lang="en-US" smtClean="0"/>
              <a:t>Rather than using existing settings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03EF1-ABA7-4DBF-860B-98EB71E7A56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Deployment Process Selection (cont'd.)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Potential installation methods</a:t>
            </a:r>
          </a:p>
          <a:p>
            <a:pPr lvl="1"/>
            <a:r>
              <a:rPr lang="en-US" smtClean="0"/>
              <a:t>Boot from DVD</a:t>
            </a:r>
          </a:p>
          <a:p>
            <a:pPr lvl="1"/>
            <a:r>
              <a:rPr lang="en-US" smtClean="0"/>
              <a:t>Run unattended setup from a network share or DVD</a:t>
            </a:r>
          </a:p>
          <a:p>
            <a:pPr lvl="1"/>
            <a:r>
              <a:rPr lang="en-US" smtClean="0"/>
              <a:t>Imaging</a:t>
            </a:r>
          </a:p>
          <a:p>
            <a:pPr lvl="1"/>
            <a:r>
              <a:rPr lang="en-US" smtClean="0"/>
              <a:t>Windows Deployment Services</a:t>
            </a:r>
          </a:p>
          <a:p>
            <a:pPr lvl="1"/>
            <a:r>
              <a:rPr lang="en-US" smtClean="0"/>
              <a:t>Systems Management Server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FC32C-6E17-4FD2-9960-8F225FECE87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Deployment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 must thoroughly test the deployment process</a:t>
            </a:r>
          </a:p>
          <a:p>
            <a:r>
              <a:rPr lang="en-US" smtClean="0"/>
              <a:t>First part of testing should be in a test lab</a:t>
            </a:r>
          </a:p>
          <a:p>
            <a:r>
              <a:rPr lang="en-US" smtClean="0"/>
              <a:t>Then, perform a test pilot to designated users within the organization</a:t>
            </a:r>
          </a:p>
          <a:p>
            <a:pPr lvl="1"/>
            <a:r>
              <a:rPr lang="en-US" smtClean="0"/>
              <a:t>Users and computers selected should be representative of the users and computers in the overall organization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64E42-F03E-4B87-BBFA-D9D87CBB9E3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Directory Structure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Domain</a:t>
            </a:r>
          </a:p>
          <a:p>
            <a:pPr lvl="1"/>
            <a:r>
              <a:rPr lang="en-US" smtClean="0"/>
              <a:t>Central security database used by all computers that are members of the domain</a:t>
            </a:r>
          </a:p>
          <a:p>
            <a:pPr lvl="1"/>
            <a:r>
              <a:rPr lang="en-US" smtClean="0"/>
              <a:t>Information about user accounts and computers</a:t>
            </a:r>
          </a:p>
          <a:p>
            <a:pPr lvl="1"/>
            <a:r>
              <a:rPr lang="en-US" smtClean="0"/>
              <a:t>Active Directory uses the same naming convention for domains and objects as DNS</a:t>
            </a:r>
          </a:p>
          <a:p>
            <a:r>
              <a:rPr lang="en-US" smtClean="0"/>
              <a:t>Organizational Units (OUs)</a:t>
            </a:r>
          </a:p>
          <a:p>
            <a:pPr lvl="1"/>
            <a:r>
              <a:rPr lang="en-US" smtClean="0"/>
              <a:t>Each domain can be subdivided into OUs</a:t>
            </a:r>
          </a:p>
          <a:p>
            <a:pPr lvl="1"/>
            <a:r>
              <a:rPr lang="en-US" smtClean="0"/>
              <a:t>Allow you to organize the objects in a domain</a:t>
            </a:r>
          </a:p>
          <a:p>
            <a:pPr lvl="1"/>
            <a:r>
              <a:rPr lang="en-US" smtClean="0"/>
              <a:t>Can be used for delegating management permissions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BCD15-0E5C-4343-B76C-00E5C814D0D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Deployment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most cases, deployment:</a:t>
            </a:r>
          </a:p>
          <a:p>
            <a:pPr lvl="1"/>
            <a:r>
              <a:rPr lang="en-US" smtClean="0"/>
              <a:t>Will not be over a single night or a single weekend</a:t>
            </a:r>
          </a:p>
          <a:p>
            <a:pPr lvl="1"/>
            <a:r>
              <a:rPr lang="en-US" smtClean="0"/>
              <a:t>Will be by department, region, building, or floor</a:t>
            </a:r>
          </a:p>
          <a:p>
            <a:r>
              <a:rPr lang="en-US" smtClean="0"/>
              <a:t>Breaking deployment into smaller phases reduces the risk of failure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67882-5417-4627-A061-DFF9906F7D1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Enterprise Deployment Tools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Many tools are available to help in the deployment of Windows 7</a:t>
            </a:r>
          </a:p>
          <a:p>
            <a:pPr lvl="1"/>
            <a:r>
              <a:rPr lang="en-US" smtClean="0"/>
              <a:t>ImageX, Sysprep, Windows System Image Manager (WSIM), Windows PE, and Windows Easy Transfer</a:t>
            </a:r>
          </a:p>
          <a:p>
            <a:r>
              <a:rPr lang="en-US" smtClean="0"/>
              <a:t>Additional tools</a:t>
            </a:r>
          </a:p>
          <a:p>
            <a:pPr lvl="1"/>
            <a:r>
              <a:rPr lang="en-US" smtClean="0"/>
              <a:t>User State Migration Tool (USMT) and Windows Deployment Services (WDS)</a:t>
            </a:r>
          </a:p>
          <a:p>
            <a:pPr lvl="1"/>
            <a:r>
              <a:rPr lang="en-US" smtClean="0"/>
              <a:t>System Center Configuration Manager (SCCM) and the Microsoft Deployment Toolkit (MDT)</a:t>
            </a:r>
          </a:p>
          <a:p>
            <a:pPr lvl="1"/>
            <a:r>
              <a:rPr lang="en-US" smtClean="0"/>
              <a:t>VHD boot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8C4EA-5141-4D3D-9741-5A751E4E515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State Migration Tool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USMT</a:t>
            </a:r>
          </a:p>
          <a:p>
            <a:pPr lvl="1"/>
            <a:r>
              <a:rPr lang="en-US" smtClean="0"/>
              <a:t>Similar to Windows Easy Transfer</a:t>
            </a:r>
          </a:p>
          <a:p>
            <a:pPr lvl="1"/>
            <a:r>
              <a:rPr lang="en-US" smtClean="0"/>
              <a:t>Migrates user settings, documents, and application configuration settings</a:t>
            </a:r>
          </a:p>
          <a:p>
            <a:pPr lvl="1"/>
            <a:r>
              <a:rPr lang="en-US" smtClean="0"/>
              <a:t>Command-line interface and a graphical interface</a:t>
            </a:r>
          </a:p>
          <a:p>
            <a:r>
              <a:rPr lang="en-US" smtClean="0"/>
              <a:t>Configuration of USMT is done by editing XML files</a:t>
            </a:r>
          </a:p>
          <a:p>
            <a:pPr lvl="1"/>
            <a:r>
              <a:rPr lang="en-US" smtClean="0"/>
              <a:t>MigApp.xml, MigUser.xml, MigSys.xml, Config.xml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190B5-D1CC-4DFB-9B71-586836C73F0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State Migration Tool (cont'd.)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USMT Migration Process</a:t>
            </a:r>
          </a:p>
          <a:p>
            <a:pPr lvl="1"/>
            <a:r>
              <a:rPr lang="en-US" smtClean="0"/>
              <a:t>Steps</a:t>
            </a:r>
          </a:p>
          <a:p>
            <a:pPr lvl="2"/>
            <a:r>
              <a:rPr lang="en-US" smtClean="0"/>
              <a:t>Use ScanState on the source computer to collect settings and files</a:t>
            </a:r>
          </a:p>
          <a:p>
            <a:pPr lvl="2"/>
            <a:r>
              <a:rPr lang="en-US" smtClean="0"/>
              <a:t>Install Windows 7 on the destination computer</a:t>
            </a:r>
          </a:p>
          <a:p>
            <a:pPr lvl="2"/>
            <a:r>
              <a:rPr lang="en-US" smtClean="0"/>
              <a:t>Use LoadState on the destination computer to import settings and files</a:t>
            </a:r>
          </a:p>
          <a:p>
            <a:pPr lvl="1"/>
            <a:r>
              <a:rPr lang="en-US" smtClean="0"/>
              <a:t>When ScanState is used to collect settings and files, they are stored in an intermediate location</a:t>
            </a:r>
          </a:p>
          <a:p>
            <a:pPr lvl="1"/>
            <a:r>
              <a:rPr lang="en-US" smtClean="0"/>
              <a:t>All applications should be installed on the destination computer before LoadState is used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3D2B8-735F-48EF-8DAA-00163F1D0A4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State Migration Tool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1D790-B262-4318-9BFF-92DC6FEF59C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9" y="2427714"/>
            <a:ext cx="7959021" cy="2636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State Migration Tool (cont'd.)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Using Config.xml</a:t>
            </a:r>
          </a:p>
          <a:p>
            <a:pPr lvl="1"/>
            <a:r>
              <a:rPr lang="en-US" smtClean="0"/>
              <a:t>Generated by running ScanState.exe with the /genconfig option</a:t>
            </a:r>
          </a:p>
          <a:p>
            <a:pPr lvl="1"/>
            <a:r>
              <a:rPr lang="en-US" smtClean="0"/>
              <a:t>Captures all of the settings that are being migrated</a:t>
            </a:r>
          </a:p>
          <a:p>
            <a:pPr lvl="1"/>
            <a:r>
              <a:rPr lang="en-US" smtClean="0"/>
              <a:t>You can edit this file to control which of the settings are actually migrated when ScanState.exe is run</a:t>
            </a:r>
          </a:p>
          <a:p>
            <a:pPr lvl="1"/>
            <a:r>
              <a:rPr lang="en-US" smtClean="0"/>
              <a:t>You can use multiple Config.xml files</a:t>
            </a:r>
          </a:p>
          <a:p>
            <a:pPr lvl="2"/>
            <a:r>
              <a:rPr lang="en-US" smtClean="0"/>
              <a:t>To control the migration process in different ways for users with different needs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F3D74-DFAF-41B3-89CF-DB8C2DA5237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Deployment Services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077200" cy="4572000"/>
          </a:xfrm>
        </p:spPr>
        <p:txBody>
          <a:bodyPr/>
          <a:lstStyle/>
          <a:p>
            <a:r>
              <a:rPr lang="en-US" smtClean="0"/>
              <a:t>Windows Deployment Services (WDS)</a:t>
            </a:r>
          </a:p>
          <a:p>
            <a:pPr lvl="1"/>
            <a:r>
              <a:rPr lang="en-US" smtClean="0"/>
              <a:t>An updated version of the Remote Installation Services (RIS)</a:t>
            </a:r>
          </a:p>
          <a:p>
            <a:pPr lvl="1"/>
            <a:r>
              <a:rPr lang="en-US" smtClean="0"/>
              <a:t>Automates the installation of Windows clients</a:t>
            </a:r>
          </a:p>
          <a:p>
            <a:r>
              <a:rPr lang="en-US" smtClean="0"/>
              <a:t>WDS Requirements</a:t>
            </a:r>
          </a:p>
          <a:p>
            <a:pPr lvl="1"/>
            <a:r>
              <a:rPr lang="en-US" smtClean="0"/>
              <a:t>Active Directory</a:t>
            </a:r>
          </a:p>
          <a:p>
            <a:pPr lvl="1"/>
            <a:r>
              <a:rPr lang="en-US" smtClean="0"/>
              <a:t>DHCP</a:t>
            </a:r>
          </a:p>
          <a:p>
            <a:pPr lvl="1"/>
            <a:r>
              <a:rPr lang="en-US" smtClean="0"/>
              <a:t>DNS</a:t>
            </a:r>
          </a:p>
          <a:p>
            <a:pPr lvl="1"/>
            <a:r>
              <a:rPr lang="en-US" smtClean="0"/>
              <a:t>An NTFS partition on the WDS server</a:t>
            </a:r>
          </a:p>
          <a:p>
            <a:pPr lvl="1"/>
            <a:r>
              <a:rPr lang="en-US" smtClean="0"/>
              <a:t>Windows Server 2003 SP1 with RIS installed</a:t>
            </a:r>
          </a:p>
          <a:p>
            <a:pPr lvl="1"/>
            <a:r>
              <a:rPr lang="en-US" smtClean="0"/>
              <a:t>Administrative credentials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4F884-B3E0-466B-AB1E-039A59032AD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Windows Deployment Services (cont'd.)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WDS Image Types</a:t>
            </a:r>
          </a:p>
          <a:p>
            <a:pPr lvl="1"/>
            <a:r>
              <a:rPr lang="en-US" smtClean="0"/>
              <a:t>Install image</a:t>
            </a:r>
          </a:p>
          <a:p>
            <a:pPr lvl="1"/>
            <a:r>
              <a:rPr lang="en-US" smtClean="0"/>
              <a:t>Boot image</a:t>
            </a:r>
          </a:p>
          <a:p>
            <a:pPr lvl="1"/>
            <a:r>
              <a:rPr lang="en-US" smtClean="0"/>
              <a:t>Capture image</a:t>
            </a:r>
          </a:p>
          <a:p>
            <a:pPr lvl="1"/>
            <a:r>
              <a:rPr lang="en-US" smtClean="0"/>
              <a:t>Discover image</a:t>
            </a:r>
          </a:p>
          <a:p>
            <a:r>
              <a:rPr lang="en-US" smtClean="0"/>
              <a:t>WDS Deployment Process</a:t>
            </a:r>
          </a:p>
          <a:p>
            <a:pPr lvl="1"/>
            <a:r>
              <a:rPr lang="en-US" smtClean="0"/>
              <a:t>Enable PXE in the client computer and configure it to boot from network first</a:t>
            </a:r>
          </a:p>
          <a:p>
            <a:pPr lvl="1"/>
            <a:r>
              <a:rPr lang="en-US" smtClean="0"/>
              <a:t>Reboot the workstation and press F12 to perform a PXE boot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AAD75-49B3-4D9D-BC62-B37116179DD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3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Windows Deployment Services (cont'd.)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WDS Deployment Process (cont'd.)</a:t>
            </a:r>
          </a:p>
          <a:p>
            <a:pPr lvl="1"/>
            <a:r>
              <a:rPr lang="en-US" smtClean="0"/>
              <a:t>Workstation obtains IP address from DHCP server and contacts WDS server</a:t>
            </a:r>
          </a:p>
          <a:p>
            <a:pPr lvl="1"/>
            <a:r>
              <a:rPr lang="en-US" smtClean="0"/>
              <a:t>Select a PXE boot image if required</a:t>
            </a:r>
          </a:p>
          <a:p>
            <a:pPr lvl="1"/>
            <a:r>
              <a:rPr lang="en-US" smtClean="0"/>
              <a:t>Boot image is downloaded to a RAM disk on the client computer and Windows PE is booted</a:t>
            </a:r>
          </a:p>
          <a:p>
            <a:pPr lvl="1"/>
            <a:r>
              <a:rPr lang="en-US" smtClean="0"/>
              <a:t>Select an install image to deploy from the menu</a:t>
            </a:r>
          </a:p>
          <a:p>
            <a:pPr lvl="1"/>
            <a:r>
              <a:rPr lang="en-US" smtClean="0"/>
              <a:t>ImageX runs to deploy the install image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73BBE-BC5C-4500-8A52-E2BD9F9C38DC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Windows Deployment Services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3CD56-3227-4A37-BB62-DE017007E05B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78" y="1600199"/>
            <a:ext cx="6524244" cy="4951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Directory Structure (cont'd.)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B50E-87DA-4B21-B7FA-05D1FA0721C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92" y="1639584"/>
            <a:ext cx="6757416" cy="4727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System Center Configuration Manager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SCCM is a solution from Microsoft to control the configuration of Windows computers</a:t>
            </a:r>
          </a:p>
          <a:p>
            <a:r>
              <a:rPr lang="en-US" smtClean="0"/>
              <a:t>Main tasks you can accomplish with SCCM:</a:t>
            </a:r>
          </a:p>
          <a:p>
            <a:pPr lvl="1"/>
            <a:r>
              <a:rPr lang="en-US" smtClean="0"/>
              <a:t>Inventory</a:t>
            </a:r>
          </a:p>
          <a:p>
            <a:pPr lvl="1"/>
            <a:r>
              <a:rPr lang="en-US" smtClean="0"/>
              <a:t>Standardized configuration</a:t>
            </a:r>
          </a:p>
          <a:p>
            <a:pPr lvl="1"/>
            <a:r>
              <a:rPr lang="en-US" smtClean="0"/>
              <a:t>Software deployment</a:t>
            </a:r>
          </a:p>
          <a:p>
            <a:pPr lvl="1"/>
            <a:r>
              <a:rPr lang="en-US" smtClean="0"/>
              <a:t>Operating system deployment</a:t>
            </a:r>
          </a:p>
          <a:p>
            <a:pPr lvl="1"/>
            <a:r>
              <a:rPr lang="en-US" smtClean="0"/>
              <a:t>Software updates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0841E-F8E9-473D-A739-58250C8169C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Microsoft Deployment Toolkit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MDT</a:t>
            </a:r>
          </a:p>
          <a:p>
            <a:pPr lvl="1"/>
            <a:r>
              <a:rPr lang="en-US" smtClean="0"/>
              <a:t>Helps you configure scripted installations of operating systems and applications</a:t>
            </a:r>
          </a:p>
          <a:p>
            <a:r>
              <a:rPr lang="en-US" smtClean="0"/>
              <a:t>You can use MDT with SCCM or on its own</a:t>
            </a:r>
          </a:p>
          <a:p>
            <a:r>
              <a:rPr lang="en-US" smtClean="0"/>
              <a:t>Also includes a wide range of documentation about the deployment Windows 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37F03-C3EC-49AA-B4BE-BFC201E1D6C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VHD Boot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New feature in Windows 7</a:t>
            </a:r>
          </a:p>
          <a:p>
            <a:pPr lvl="1"/>
            <a:r>
              <a:rPr lang="en-US" smtClean="0"/>
              <a:t>Allows the operating system to be installed to and booted from a virtual hard disk (VHD) file instead of a disk partition</a:t>
            </a:r>
          </a:p>
          <a:p>
            <a:r>
              <a:rPr lang="en-US" smtClean="0"/>
              <a:t>Useful for power users in large enterprises with a virtualized desktop environment</a:t>
            </a:r>
          </a:p>
          <a:p>
            <a:r>
              <a:rPr lang="en-US" smtClean="0"/>
              <a:t>VHD boot can also be used to simplify dual booting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2E6B4-D6DA-4820-BAA6-1D7D09CE418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Server Update Services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Server Update Services (WSUS) 3.0</a:t>
            </a:r>
          </a:p>
          <a:p>
            <a:pPr lvl="1"/>
            <a:r>
              <a:rPr lang="en-US" smtClean="0"/>
              <a:t>Server component</a:t>
            </a:r>
          </a:p>
          <a:p>
            <a:pPr lvl="1"/>
            <a:r>
              <a:rPr lang="en-US" smtClean="0"/>
              <a:t>Contacts Microsoft Update and downloads updates</a:t>
            </a:r>
          </a:p>
          <a:p>
            <a:pPr lvl="2"/>
            <a:r>
              <a:rPr lang="en-US" smtClean="0"/>
              <a:t>Rather than each client computer downloading updates</a:t>
            </a:r>
          </a:p>
          <a:p>
            <a:r>
              <a:rPr lang="en-US" smtClean="0"/>
              <a:t>Very efficient for network utilization</a:t>
            </a:r>
          </a:p>
          <a:p>
            <a:pPr lvl="1"/>
            <a:r>
              <a:rPr lang="en-US" smtClean="0"/>
              <a:t>Each update is downloaded only once and stored on the WSUS server</a:t>
            </a:r>
          </a:p>
          <a:p>
            <a:pPr lvl="1"/>
            <a:r>
              <a:rPr lang="en-US" smtClean="0"/>
              <a:t>Client computers are configured to contact a WSUS server for updates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D6438-7A7A-4729-BA85-A4D492B77C4B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WSUS Update Process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 can organize computers into groups to control the update process</a:t>
            </a:r>
          </a:p>
          <a:p>
            <a:pPr lvl="1"/>
            <a:r>
              <a:rPr lang="en-US" smtClean="0"/>
              <a:t>And generate reports to view which computers have been updated and which have not</a:t>
            </a:r>
          </a:p>
          <a:p>
            <a:r>
              <a:rPr lang="en-US" smtClean="0"/>
              <a:t>You can test updates before they are generally applied to workstations</a:t>
            </a:r>
          </a:p>
          <a:p>
            <a:pPr lvl="1"/>
            <a:r>
              <a:rPr lang="en-US" smtClean="0"/>
              <a:t>Significantly reduces the risk of an updates causing system down time</a:t>
            </a:r>
          </a:p>
          <a:p>
            <a:r>
              <a:rPr lang="en-US" smtClean="0"/>
              <a:t>WSUS update process still relies on the client computers to trigger the installation of updates</a:t>
            </a:r>
          </a:p>
          <a:p>
            <a:r>
              <a:rPr lang="en-US" smtClean="0"/>
              <a:t>You can configure rules on the WSUS server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6C131-0D00-4E58-8204-E39C1F6D527B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WSUS Update Process (cont'd.)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2C3DF-8B09-4C91-8363-8B781FF4A035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66" y="1521466"/>
            <a:ext cx="5344668" cy="525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WSUS Updates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WSUS obtains updates for the following products:</a:t>
            </a:r>
          </a:p>
          <a:p>
            <a:pPr lvl="1"/>
            <a:r>
              <a:rPr lang="en-US" smtClean="0"/>
              <a:t>Windows clients and servers (including 64-bit)</a:t>
            </a:r>
          </a:p>
          <a:p>
            <a:pPr lvl="1"/>
            <a:r>
              <a:rPr lang="en-US" smtClean="0"/>
              <a:t>Exchange Server</a:t>
            </a:r>
          </a:p>
          <a:p>
            <a:pPr lvl="1"/>
            <a:r>
              <a:rPr lang="en-US" smtClean="0"/>
              <a:t>SQL Server</a:t>
            </a:r>
          </a:p>
          <a:p>
            <a:pPr lvl="1"/>
            <a:r>
              <a:rPr lang="en-US" smtClean="0"/>
              <a:t>Microsoft Office</a:t>
            </a:r>
          </a:p>
          <a:p>
            <a:pPr lvl="1"/>
            <a:r>
              <a:rPr lang="en-US" smtClean="0"/>
              <a:t>Microsoft Data Protection Manager</a:t>
            </a:r>
          </a:p>
          <a:p>
            <a:pPr lvl="1"/>
            <a:r>
              <a:rPr lang="en-US" smtClean="0"/>
              <a:t>Microsoft ForeFront</a:t>
            </a:r>
          </a:p>
          <a:p>
            <a:pPr lvl="1"/>
            <a:r>
              <a:rPr lang="en-US" smtClean="0"/>
              <a:t>Windows Live</a:t>
            </a:r>
          </a:p>
          <a:p>
            <a:pPr lvl="1"/>
            <a:r>
              <a:rPr lang="en-US" smtClean="0"/>
              <a:t>Windows Defender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AB980-AA50-4003-A93A-C41D40D8C10E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3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Access Protection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Network Access Protection (NAP)</a:t>
            </a:r>
          </a:p>
          <a:p>
            <a:pPr lvl="1"/>
            <a:r>
              <a:rPr lang="en-US" smtClean="0"/>
              <a:t>System that enforces requirements for client health </a:t>
            </a:r>
          </a:p>
          <a:p>
            <a:pPr lvl="2"/>
            <a:r>
              <a:rPr lang="en-US" smtClean="0"/>
              <a:t>Before allowing client computers to connect to the network</a:t>
            </a:r>
          </a:p>
          <a:p>
            <a:r>
              <a:rPr lang="en-US" smtClean="0"/>
              <a:t>Client and server components are required for NAP</a:t>
            </a:r>
          </a:p>
          <a:p>
            <a:r>
              <a:rPr lang="en-US" smtClean="0"/>
              <a:t>NAP is not intended to block network intruders or protect the network from malicious users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DF876-CFB3-46DF-ACBC-AE5AEB9B2AE4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3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Enforcements Mechanisms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Enforcement mechanisms integrated with NAP</a:t>
            </a:r>
          </a:p>
          <a:p>
            <a:pPr lvl="1"/>
            <a:r>
              <a:rPr lang="en-US" smtClean="0"/>
              <a:t>IPsec</a:t>
            </a:r>
          </a:p>
          <a:p>
            <a:pPr lvl="1"/>
            <a:r>
              <a:rPr lang="en-US" smtClean="0"/>
              <a:t>802.1X</a:t>
            </a:r>
          </a:p>
          <a:p>
            <a:pPr lvl="1"/>
            <a:r>
              <a:rPr lang="en-US" smtClean="0"/>
              <a:t>VPN</a:t>
            </a:r>
          </a:p>
          <a:p>
            <a:pPr lvl="1"/>
            <a:r>
              <a:rPr lang="en-US" smtClean="0"/>
              <a:t>DHCP</a:t>
            </a:r>
          </a:p>
          <a:p>
            <a:pPr lvl="1"/>
            <a:r>
              <a:rPr lang="en-US" smtClean="0"/>
              <a:t>RADIUS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12517-96D7-4D1A-B153-442EC11440D0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3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Active Directory is a database of network information about users, computers, and applications</a:t>
            </a:r>
          </a:p>
          <a:p>
            <a:r>
              <a:rPr lang="en-US" smtClean="0"/>
              <a:t>Computers in an Active Directory domain can be either a member server or domain controller</a:t>
            </a:r>
          </a:p>
          <a:p>
            <a:r>
              <a:rPr lang="en-US" smtClean="0"/>
              <a:t>Active Directory is composed of a domain partition, configuration partition, and schema partition</a:t>
            </a:r>
          </a:p>
          <a:p>
            <a:r>
              <a:rPr lang="en-US" smtClean="0"/>
              <a:t>Clients use DNS to locate domain controllers</a:t>
            </a:r>
          </a:p>
          <a:p>
            <a:r>
              <a:rPr lang="en-US" smtClean="0"/>
              <a:t>Group Policy is used to configure and control workstations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B1B7-7F1A-458D-80FA-190633AD9E7F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Directory Structure (cont'd.)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Organizational Units (OUs) (cont'd.)</a:t>
            </a:r>
          </a:p>
          <a:p>
            <a:pPr lvl="1"/>
            <a:r>
              <a:rPr lang="en-US" smtClean="0"/>
              <a:t>Used to apply Group Policies</a:t>
            </a:r>
          </a:p>
          <a:p>
            <a:r>
              <a:rPr lang="en-US" smtClean="0"/>
              <a:t>Trees and Forests</a:t>
            </a:r>
          </a:p>
          <a:p>
            <a:pPr lvl="1"/>
            <a:r>
              <a:rPr lang="en-US" smtClean="0"/>
              <a:t>Create more complex Active Directory structures by combining multiple domains into a tree</a:t>
            </a:r>
          </a:p>
          <a:p>
            <a:pPr lvl="2"/>
            <a:r>
              <a:rPr lang="en-US" smtClean="0"/>
              <a:t>And multiple trees into a forest</a:t>
            </a:r>
          </a:p>
          <a:p>
            <a:pPr lvl="1"/>
            <a:r>
              <a:rPr lang="en-US" smtClean="0"/>
              <a:t>Reasons to use multiple domains</a:t>
            </a:r>
          </a:p>
          <a:p>
            <a:pPr lvl="2"/>
            <a:r>
              <a:rPr lang="en-US" smtClean="0"/>
              <a:t>Decentralized administration</a:t>
            </a:r>
          </a:p>
          <a:p>
            <a:pPr lvl="2"/>
            <a:r>
              <a:rPr lang="en-US" smtClean="0"/>
              <a:t>Unreliable WAN links</a:t>
            </a:r>
          </a:p>
          <a:p>
            <a:pPr lvl="2"/>
            <a:r>
              <a:rPr lang="en-US" smtClean="0"/>
              <a:t>Multiple password policies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DD0A0-85E8-492E-AAB3-A4443A147F3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3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(cont'd.)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Group Policy has been enhanced in Windows 7</a:t>
            </a:r>
          </a:p>
          <a:p>
            <a:r>
              <a:rPr lang="en-US" smtClean="0"/>
              <a:t>Use Group Policy settings to control device installation and use of removable storage devices</a:t>
            </a:r>
          </a:p>
          <a:p>
            <a:r>
              <a:rPr lang="en-US" smtClean="0"/>
              <a:t>Deploying Windows 7 in an enterprise requires a formal planning process</a:t>
            </a:r>
          </a:p>
          <a:p>
            <a:r>
              <a:rPr lang="en-US" smtClean="0"/>
              <a:t>USMT has a command-line interface that is appropriate for scripting in large scale deployments</a:t>
            </a:r>
          </a:p>
          <a:p>
            <a:r>
              <a:rPr lang="en-US" smtClean="0"/>
              <a:t>WDS is used to apply images to workstations with minimal user intervention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25B52-8FA4-4C3C-9A10-B1C7B7CAD8C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3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(cont'd.)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SCCM is a software package that can perform inventory, implement a standardized configuration, deploy software, deploy operating systems, and deploy software updates</a:t>
            </a:r>
          </a:p>
          <a:p>
            <a:r>
              <a:rPr lang="en-US" smtClean="0"/>
              <a:t>MDT can be used to configure automated installations of Windows 7</a:t>
            </a:r>
          </a:p>
          <a:p>
            <a:r>
              <a:rPr lang="en-US" smtClean="0"/>
              <a:t>WSUS downloads updates from Microsoft Update and controls their application to Windows clients</a:t>
            </a:r>
          </a:p>
          <a:p>
            <a:r>
              <a:rPr lang="en-US" smtClean="0"/>
              <a:t>NAP is a feature in both Windows “Longhorn” Server and Windows 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FABB0-2A73-4683-A4A9-87EDE3C4A247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Directory Structure (cont'd.)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Trees and Forests (cont'd.)</a:t>
            </a:r>
          </a:p>
          <a:p>
            <a:pPr lvl="1"/>
            <a:r>
              <a:rPr lang="en-US" smtClean="0"/>
              <a:t>Forest root domain</a:t>
            </a:r>
          </a:p>
          <a:p>
            <a:pPr lvl="2"/>
            <a:r>
              <a:rPr lang="en-US" smtClean="0"/>
              <a:t>First Active Directory domain created in an organization</a:t>
            </a:r>
          </a:p>
          <a:p>
            <a:pPr lvl="1"/>
            <a:r>
              <a:rPr lang="en-US" smtClean="0"/>
              <a:t>When multiple domains exist in a forest</a:t>
            </a:r>
          </a:p>
          <a:p>
            <a:pPr lvl="2"/>
            <a:r>
              <a:rPr lang="en-US" smtClean="0"/>
              <a:t>Trust relationships are generated automatically between the domains</a:t>
            </a:r>
          </a:p>
          <a:p>
            <a:pPr lvl="1"/>
            <a:r>
              <a:rPr lang="en-US" smtClean="0"/>
              <a:t>In a forest, each domain trusts its own parent and subdomains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6348C-A620-4F86-8B92-AA7C8BE0973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Directory Structure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F03AD-A0F2-4416-8FD9-5BBBB626BA4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11" y="2362200"/>
            <a:ext cx="6974378" cy="1978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Directory Structure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099A8-D6C2-4DEB-9BF0-4CB475D60BE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" y="1676400"/>
            <a:ext cx="8753302" cy="4746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3118</Words>
  <Application>Microsoft Office PowerPoint</Application>
  <PresentationFormat>On-screen Show (4:3)</PresentationFormat>
  <Paragraphs>551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Times New Roman</vt:lpstr>
      <vt:lpstr>Arial</vt:lpstr>
      <vt:lpstr>Clarity</vt:lpstr>
      <vt:lpstr>MCTS Guide to Microsoft Windows 7 </vt:lpstr>
      <vt:lpstr>Objectives</vt:lpstr>
      <vt:lpstr>Active Directory</vt:lpstr>
      <vt:lpstr>Active Directory Structure</vt:lpstr>
      <vt:lpstr>Active Directory Structure (cont'd.)</vt:lpstr>
      <vt:lpstr>Active Directory Structure (cont'd.)</vt:lpstr>
      <vt:lpstr>Active Directory Structure (cont'd.)</vt:lpstr>
      <vt:lpstr>Active Directory Structure (cont'd.)</vt:lpstr>
      <vt:lpstr>Active Directory Structure (cont'd.)</vt:lpstr>
      <vt:lpstr>Active Directory Structure (cont'd.)</vt:lpstr>
      <vt:lpstr>Active Directory Partitions</vt:lpstr>
      <vt:lpstr>Active Directory Sites and Replication</vt:lpstr>
      <vt:lpstr>Active Directory Sites and Replication (cont’d.)</vt:lpstr>
      <vt:lpstr>Joining a Domain</vt:lpstr>
      <vt:lpstr>Joining a Domain (cont'd.)</vt:lpstr>
      <vt:lpstr>Group Policy</vt:lpstr>
      <vt:lpstr>Group Policy (cont'd.)</vt:lpstr>
      <vt:lpstr>Group Policy (cont'd.)</vt:lpstr>
      <vt:lpstr>Group Policy (cont'd.)</vt:lpstr>
      <vt:lpstr>Group Policy Inheritance</vt:lpstr>
      <vt:lpstr>Group Policy Inheritance (cont'd.)</vt:lpstr>
      <vt:lpstr>Group Policy Enhancements in Windows 7</vt:lpstr>
      <vt:lpstr>Group Policy Enhancements in Windows 7 (cont'd.)</vt:lpstr>
      <vt:lpstr>Controlling Device Installation</vt:lpstr>
      <vt:lpstr>Device Identification</vt:lpstr>
      <vt:lpstr>Device Identification (cont'd.)</vt:lpstr>
      <vt:lpstr>Device Identification (cont’d.)</vt:lpstr>
      <vt:lpstr>Device Installation Group Policy Settings</vt:lpstr>
      <vt:lpstr>Device Installation Group Policy Settings (cont'd.)</vt:lpstr>
      <vt:lpstr>Device Installation Group Policy Settings (cont'd.)</vt:lpstr>
      <vt:lpstr>Removable Storage Group Policy Settings</vt:lpstr>
      <vt:lpstr>Removable Storage Group Policy Settings (cont'd.)</vt:lpstr>
      <vt:lpstr>Deployment Planning</vt:lpstr>
      <vt:lpstr>Scope and Goals</vt:lpstr>
      <vt:lpstr>Existing Computer Systems</vt:lpstr>
      <vt:lpstr>New Configuration</vt:lpstr>
      <vt:lpstr>Deployment Process Selection</vt:lpstr>
      <vt:lpstr>Deployment Process Selection (cont'd.)</vt:lpstr>
      <vt:lpstr>Test Deployment</vt:lpstr>
      <vt:lpstr>Deployment</vt:lpstr>
      <vt:lpstr>Enterprise Deployment Tools</vt:lpstr>
      <vt:lpstr>User State Migration Tool</vt:lpstr>
      <vt:lpstr>User State Migration Tool (cont'd.)</vt:lpstr>
      <vt:lpstr>User State Migration Tool (cont'd.)</vt:lpstr>
      <vt:lpstr>User State Migration Tool (cont'd.)</vt:lpstr>
      <vt:lpstr>Windows Deployment Services</vt:lpstr>
      <vt:lpstr>Windows Deployment Services (cont'd.)</vt:lpstr>
      <vt:lpstr>Windows Deployment Services (cont'd.)</vt:lpstr>
      <vt:lpstr>Windows Deployment Services (cont'd.)</vt:lpstr>
      <vt:lpstr>System Center Configuration Manager</vt:lpstr>
      <vt:lpstr>Microsoft Deployment Toolkit</vt:lpstr>
      <vt:lpstr>VHD Boot</vt:lpstr>
      <vt:lpstr>Windows Server Update Services</vt:lpstr>
      <vt:lpstr>WSUS Update Process</vt:lpstr>
      <vt:lpstr>WSUS Update Process (cont'd.)</vt:lpstr>
      <vt:lpstr>WSUS Updates</vt:lpstr>
      <vt:lpstr>Network Access Protection</vt:lpstr>
      <vt:lpstr>Enforcements Mechanisms</vt:lpstr>
      <vt:lpstr>Summary</vt:lpstr>
      <vt:lpstr>Summary (cont'd.)</vt:lpstr>
      <vt:lpstr>Summary (cont'd.)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1502</cp:revision>
  <dcterms:created xsi:type="dcterms:W3CDTF">2002-09-27T23:29:22Z</dcterms:created>
  <dcterms:modified xsi:type="dcterms:W3CDTF">2012-09-09T01:35:58Z</dcterms:modified>
</cp:coreProperties>
</file>